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7" r:id="rId2"/>
    <p:sldId id="258" r:id="rId3"/>
    <p:sldId id="260" r:id="rId4"/>
    <p:sldId id="265" r:id="rId5"/>
    <p:sldId id="264" r:id="rId6"/>
    <p:sldId id="271" r:id="rId7"/>
    <p:sldId id="274" r:id="rId8"/>
    <p:sldId id="263" r:id="rId9"/>
    <p:sldId id="259" r:id="rId10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-588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D56C8-4BB3-4E46-9A1A-64A04CCDA58B}" type="datetimeFigureOut">
              <a:rPr lang="pl-PL" smtClean="0"/>
              <a:pPr/>
              <a:t>2017-03-28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537A8-0038-42BC-A4C6-B6951E68043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ytu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642910" y="3143254"/>
            <a:ext cx="7772400" cy="745329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0070C0"/>
                </a:solidFill>
              </a:defRPr>
            </a:lvl1pPr>
          </a:lstStyle>
          <a:p>
            <a:r>
              <a:rPr lang="pl-PL" dirty="0"/>
              <a:t>Tytuł prezentacji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1357290" y="2800352"/>
            <a:ext cx="6400800" cy="414340"/>
          </a:xfrm>
        </p:spPr>
        <p:txBody>
          <a:bodyPr>
            <a:noAutofit/>
          </a:bodyPr>
          <a:lstStyle>
            <a:lvl1pPr marL="0" indent="0" algn="ctr">
              <a:buNone/>
              <a:defRPr sz="2000" b="0" cap="none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Imię i nazwisko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A70A-93CD-4474-AE31-B6791E115AE9}" type="datetimeFigureOut">
              <a:rPr lang="pl-PL" smtClean="0"/>
              <a:pPr/>
              <a:t>2017-03-28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E729-CFBF-4BB7-9F60-1B68BCF8B0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Tytuł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 dirty="0"/>
              <a:t>Tekst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A70A-93CD-4474-AE31-B6791E115AE9}" type="datetimeFigureOut">
              <a:rPr lang="pl-PL" smtClean="0"/>
              <a:pPr/>
              <a:t>2017-03-28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E729-CFBF-4BB7-9F60-1B68BCF8B0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zia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500034" y="214296"/>
            <a:ext cx="8143932" cy="428628"/>
          </a:xfrm>
        </p:spPr>
        <p:txBody>
          <a:bodyPr anchor="t">
            <a:normAutofit/>
          </a:bodyPr>
          <a:lstStyle>
            <a:lvl1pPr algn="l">
              <a:defRPr sz="2800" b="1" cap="none"/>
            </a:lvl1pPr>
          </a:lstStyle>
          <a:p>
            <a:r>
              <a:rPr lang="pl-PL" dirty="0"/>
              <a:t>Rozdział #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500034" y="928676"/>
            <a:ext cx="8143932" cy="357190"/>
          </a:xfrm>
        </p:spPr>
        <p:txBody>
          <a:bodyPr anchor="b"/>
          <a:lstStyle>
            <a:lvl1pPr marL="0" indent="0">
              <a:buNone/>
              <a:defRPr sz="2000" b="1" cap="none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Tytuł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A70A-93CD-4474-AE31-B6791E115AE9}" type="datetimeFigureOut">
              <a:rPr lang="pl-PL" smtClean="0"/>
              <a:pPr/>
              <a:t>2017-03-28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E729-CFBF-4BB7-9F60-1B68BCF8B0B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obrazu 7"/>
          <p:cNvSpPr>
            <a:spLocks noGrp="1"/>
          </p:cNvSpPr>
          <p:nvPr>
            <p:ph type="pic" sz="quarter" idx="13" hasCustomPrompt="1"/>
          </p:nvPr>
        </p:nvSpPr>
        <p:spPr>
          <a:xfrm>
            <a:off x="500034" y="1500180"/>
            <a:ext cx="8143932" cy="3000396"/>
          </a:xfrm>
        </p:spPr>
        <p:txBody>
          <a:bodyPr/>
          <a:lstStyle>
            <a:lvl1pPr algn="ctr">
              <a:buNone/>
              <a:defRPr b="0" i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pl-PL" dirty="0"/>
              <a:t>Ewentualny obraz wspomagający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kolum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Tytuł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 hasCustomPrompt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1800"/>
            </a:lvl1pPr>
            <a:lvl2pPr>
              <a:buFont typeface="Courier New" pitchFamily="49" charset="0"/>
              <a:buChar char="o"/>
              <a:defRPr sz="1400"/>
            </a:lvl2pPr>
            <a:lvl3pPr>
              <a:buFont typeface="Wingdings" pitchFamily="2" charset="2"/>
              <a:buChar char="§"/>
              <a:defRPr sz="1400"/>
            </a:lvl3pPr>
            <a:lvl4pPr>
              <a:buFont typeface="Wingdings" pitchFamily="2" charset="2"/>
              <a:buChar char="§"/>
              <a:defRPr sz="1400"/>
            </a:lvl4pPr>
            <a:lvl5pPr>
              <a:buFont typeface="Wingdings" pitchFamily="2" charset="2"/>
              <a:buChar char="§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Tekst kolumna 1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buFont typeface="Wingdings" pitchFamily="2" charset="2"/>
              <a:buChar char="§"/>
              <a:defRPr sz="1400"/>
            </a:lvl3pPr>
            <a:lvl4pPr>
              <a:buFont typeface="Wingdings" pitchFamily="2" charset="2"/>
              <a:buChar char="§"/>
              <a:defRPr sz="1400"/>
            </a:lvl4pPr>
            <a:lvl5pPr>
              <a:buFont typeface="Wingdings" pitchFamily="2" charset="2"/>
              <a:buChar char="§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Tekst kolumna 2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A70A-93CD-4474-AE31-B6791E115AE9}" type="datetimeFigureOut">
              <a:rPr lang="pl-PL" smtClean="0"/>
              <a:pPr/>
              <a:t>2017-03-28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E729-CFBF-4BB7-9F60-1B68BCF8B0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idx="1" hasCustomPrompt="1"/>
          </p:nvPr>
        </p:nvSpPr>
        <p:spPr>
          <a:xfrm>
            <a:off x="1792288" y="928675"/>
            <a:ext cx="5486400" cy="2928959"/>
          </a:xfrm>
        </p:spPr>
        <p:txBody>
          <a:bodyPr>
            <a:normAutofit/>
          </a:bodyPr>
          <a:lstStyle>
            <a:lvl1pPr marL="0" indent="0" algn="ctr">
              <a:buNone/>
              <a:defRPr sz="1800" b="0" i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/>
              <a:t>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1763688" y="4357700"/>
            <a:ext cx="5544616" cy="285752"/>
          </a:xfrm>
        </p:spPr>
        <p:txBody>
          <a:bodyPr/>
          <a:lstStyle>
            <a:lvl1pPr marL="0" indent="0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Opis zdjęcia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A70A-93CD-4474-AE31-B6791E115AE9}" type="datetimeFigureOut">
              <a:rPr lang="pl-PL" smtClean="0"/>
              <a:pPr/>
              <a:t>2017-03-28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E729-CFBF-4BB7-9F60-1B68BCF8B0B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8" name="Symbol zastępczy tekstu 3"/>
          <p:cNvSpPr>
            <a:spLocks noGrp="1"/>
          </p:cNvSpPr>
          <p:nvPr>
            <p:ph type="body" sz="half" idx="13" hasCustomPrompt="1"/>
          </p:nvPr>
        </p:nvSpPr>
        <p:spPr>
          <a:xfrm>
            <a:off x="1763688" y="4011910"/>
            <a:ext cx="5544616" cy="285752"/>
          </a:xfrm>
        </p:spPr>
        <p:txBody>
          <a:bodyPr/>
          <a:lstStyle>
            <a:lvl1pPr marL="0" indent="0">
              <a:buNone/>
              <a:defRPr sz="1400" b="1">
                <a:solidFill>
                  <a:srgbClr val="0070C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TYTUŁ FOTO</a:t>
            </a:r>
          </a:p>
        </p:txBody>
      </p:sp>
      <p:sp>
        <p:nvSpPr>
          <p:cNvPr id="19" name="Tytuł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579821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/>
              <a:t>Tytuł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Tytuł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A70A-93CD-4474-AE31-B6791E115AE9}" type="datetimeFigureOut">
              <a:rPr lang="pl-PL" smtClean="0"/>
              <a:pPr/>
              <a:t>2017-03-28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E729-CFBF-4BB7-9F60-1B68BCF8B0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A70A-93CD-4474-AE31-B6791E115AE9}" type="datetimeFigureOut">
              <a:rPr lang="pl-PL" smtClean="0"/>
              <a:pPr/>
              <a:t>2017-03-28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E729-CFBF-4BB7-9F60-1B68BCF8B0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kończeni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A70A-93CD-4474-AE31-B6791E115AE9}" type="datetimeFigureOut">
              <a:rPr lang="pl-PL" smtClean="0"/>
              <a:pPr/>
              <a:t>2017-03-28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E729-CFBF-4BB7-9F60-1B68BCF8B0BE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1357290" y="2880910"/>
            <a:ext cx="6400800" cy="414340"/>
          </a:xfrm>
        </p:spPr>
        <p:txBody>
          <a:bodyPr>
            <a:noAutofit/>
          </a:bodyPr>
          <a:lstStyle>
            <a:lvl1pPr marL="0" indent="0" algn="ctr">
              <a:buNone/>
              <a:defRPr sz="2400" b="0" cap="none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Imię i </a:t>
            </a:r>
            <a:r>
              <a:rPr lang="pl-PL" dirty="0" err="1"/>
              <a:t>nazwisko@uw.edu.pl</a:t>
            </a:r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 userDrawn="1"/>
        </p:nvSpPr>
        <p:spPr>
          <a:xfrm>
            <a:off x="1357290" y="3309538"/>
            <a:ext cx="6400800" cy="414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>
              <a:buNone/>
              <a:defRPr sz="2400" b="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3200" b="1" i="0" u="none" strike="noStrike" kern="1200" cap="all" spc="0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www.wdib.uw.edu.pl</a:t>
            </a:r>
            <a:endParaRPr kumimoji="0" lang="pl-PL" sz="3200" b="1" i="0" u="none" strike="noStrike" kern="1200" cap="all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0" name="Łącznik prosty 9"/>
          <p:cNvCxnSpPr/>
          <p:nvPr userDrawn="1"/>
        </p:nvCxnSpPr>
        <p:spPr>
          <a:xfrm>
            <a:off x="0" y="1059582"/>
            <a:ext cx="91440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 userDrawn="1"/>
        </p:nvCxnSpPr>
        <p:spPr>
          <a:xfrm>
            <a:off x="0" y="2283718"/>
            <a:ext cx="91440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dtytuł 2"/>
          <p:cNvSpPr txBox="1">
            <a:spLocks/>
          </p:cNvSpPr>
          <p:nvPr userDrawn="1"/>
        </p:nvSpPr>
        <p:spPr>
          <a:xfrm>
            <a:off x="1267544" y="1347614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>
              <a:buNone/>
              <a:defRPr sz="2400" b="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Dziękuję za uwagę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79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Tytuł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42990"/>
            <a:ext cx="8229600" cy="3357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Tekst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7A70A-93CD-4474-AE31-B6791E115AE9}" type="datetimeFigureOut">
              <a:rPr lang="pl-PL" smtClean="0"/>
              <a:pPr/>
              <a:t>2017-03-28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7E729-CFBF-4BB7-9F60-1B68BCF8B0BE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7" r:id="rId5"/>
    <p:sldLayoutId id="2147483654" r:id="rId6"/>
    <p:sldLayoutId id="2147483655" r:id="rId7"/>
    <p:sldLayoutId id="2147483658" r:id="rId8"/>
  </p:sldLayoutIdLst>
  <p:txStyles>
    <p:titleStyle>
      <a:lvl1pPr algn="l" defTabSz="914400" rtl="0" eaLnBrk="1" latinLnBrk="0" hangingPunct="1">
        <a:spcBef>
          <a:spcPct val="0"/>
        </a:spcBef>
        <a:buNone/>
        <a:defRPr lang="pl-PL" sz="2000" b="1" kern="1200" cap="none" baseline="0" dirty="0" smtClean="0">
          <a:solidFill>
            <a:srgbClr val="0070C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b="1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6384" y="821977"/>
            <a:ext cx="8249055" cy="335758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3600" dirty="0" smtClean="0">
                <a:solidFill>
                  <a:srgbClr val="FF0000"/>
                </a:solidFill>
              </a:rPr>
              <a:t>Ze spostrzeżenia w wyobrażenie. </a:t>
            </a:r>
          </a:p>
          <a:p>
            <a:pPr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Kod ikoniczny komunikatów public relations organizacji</a:t>
            </a:r>
            <a:r>
              <a:rPr lang="pl-PL" sz="2800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pl-PL" dirty="0" smtClean="0">
                <a:solidFill>
                  <a:srgbClr val="FF0000"/>
                </a:solidFill>
              </a:rPr>
              <a:t>Dr Alicja Waszkiewicz – </a:t>
            </a:r>
            <a:r>
              <a:rPr lang="pl-PL" dirty="0" err="1" smtClean="0">
                <a:solidFill>
                  <a:srgbClr val="FF0000"/>
                </a:solidFill>
              </a:rPr>
              <a:t>Raviv</a:t>
            </a:r>
            <a:endParaRPr lang="pl-PL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pl-PL" dirty="0" err="1" smtClean="0">
                <a:solidFill>
                  <a:srgbClr val="FF0000"/>
                </a:solidFill>
              </a:rPr>
              <a:t>alicja.waszkiewicz@uw.edu.pl</a:t>
            </a:r>
            <a:endParaRPr lang="pl-PL" dirty="0" smtClean="0">
              <a:solidFill>
                <a:srgbClr val="FF0000"/>
              </a:solidFill>
            </a:endParaRPr>
          </a:p>
          <a:p>
            <a:endParaRPr lang="en-US" sz="3600" dirty="0" smtClean="0"/>
          </a:p>
          <a:p>
            <a:pPr algn="ctr">
              <a:buNone/>
            </a:pPr>
            <a:endParaRPr lang="pl-PL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741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Public relations </a:t>
            </a:r>
            <a:r>
              <a:rPr lang="en-US" dirty="0" smtClean="0"/>
              <a:t>–</a:t>
            </a:r>
            <a:r>
              <a:rPr smtClean="0"/>
              <a:t> komunikacja organizacji z publicznościami</a:t>
            </a:r>
            <a:br>
              <a:rPr smtClean="0"/>
            </a:b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3464" y="1142990"/>
            <a:ext cx="3861881" cy="335758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pl-PL" dirty="0" smtClean="0"/>
          </a:p>
          <a:p>
            <a:r>
              <a:rPr lang="pl-PL" dirty="0" smtClean="0"/>
              <a:t>Instytucjonalna</a:t>
            </a:r>
          </a:p>
          <a:p>
            <a:r>
              <a:rPr lang="pl-PL" dirty="0" smtClean="0"/>
              <a:t>Wielokanałowa</a:t>
            </a:r>
          </a:p>
          <a:p>
            <a:r>
              <a:rPr lang="pl-PL" dirty="0" smtClean="0"/>
              <a:t>Multimedialna (</a:t>
            </a:r>
            <a:r>
              <a:rPr lang="pl-PL" dirty="0" err="1" smtClean="0"/>
              <a:t>on-line</a:t>
            </a:r>
            <a:r>
              <a:rPr lang="pl-PL" dirty="0" smtClean="0"/>
              <a:t> PR)</a:t>
            </a:r>
          </a:p>
          <a:p>
            <a:r>
              <a:rPr lang="pl-PL" dirty="0" smtClean="0"/>
              <a:t>Dialogiczna  -&gt; angażująca</a:t>
            </a:r>
          </a:p>
          <a:p>
            <a:endParaRPr lang="pl-PL" dirty="0" smtClean="0"/>
          </a:p>
          <a:p>
            <a:r>
              <a:rPr lang="pl-PL" dirty="0" smtClean="0"/>
              <a:t>Celowa i zgodna z interesami organizacji (</a:t>
            </a:r>
            <a:r>
              <a:rPr lang="pl-PL" i="1" dirty="0" smtClean="0"/>
              <a:t>media relations</a:t>
            </a:r>
            <a:r>
              <a:rPr lang="pl-PL" dirty="0" smtClean="0"/>
              <a:t>), uwzględniająca otoczenie</a:t>
            </a:r>
          </a:p>
          <a:p>
            <a:endParaRPr lang="pl-PL" dirty="0" smtClean="0"/>
          </a:p>
          <a:p>
            <a:r>
              <a:rPr lang="pl-PL" dirty="0" smtClean="0"/>
              <a:t>MULTIMODALNA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86524"/>
            <a:ext cx="8463064" cy="579821"/>
          </a:xfrm>
        </p:spPr>
        <p:txBody>
          <a:bodyPr>
            <a:normAutofit fontScale="90000"/>
          </a:bodyPr>
          <a:lstStyle/>
          <a:p>
            <a:r>
              <a:rPr smtClean="0"/>
              <a:t> </a:t>
            </a:r>
            <a:r>
              <a:rPr sz="2700" smtClean="0">
                <a:solidFill>
                  <a:srgbClr val="FF0000"/>
                </a:solidFill>
              </a:rPr>
              <a:t>Wizualne narzędzia PR:</a:t>
            </a:r>
            <a:br>
              <a:rPr sz="270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4826" y="554477"/>
            <a:ext cx="8959174" cy="437744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 smtClean="0">
                <a:solidFill>
                  <a:srgbClr val="00B0F0"/>
                </a:solidFill>
              </a:rPr>
              <a:t>CEL 1</a:t>
            </a:r>
          </a:p>
          <a:p>
            <a:r>
              <a:rPr lang="pl-PL" dirty="0" smtClean="0">
                <a:solidFill>
                  <a:srgbClr val="00B0F0"/>
                </a:solidFill>
              </a:rPr>
              <a:t>logo</a:t>
            </a:r>
          </a:p>
          <a:p>
            <a:r>
              <a:rPr lang="pl-PL" dirty="0" smtClean="0">
                <a:solidFill>
                  <a:srgbClr val="00B0F0"/>
                </a:solidFill>
              </a:rPr>
              <a:t>kolorystyka i typografia</a:t>
            </a:r>
          </a:p>
          <a:p>
            <a:r>
              <a:rPr lang="pl-PL" dirty="0" smtClean="0">
                <a:solidFill>
                  <a:srgbClr val="00B0F0"/>
                </a:solidFill>
              </a:rPr>
              <a:t>akcydensy organizacji</a:t>
            </a:r>
          </a:p>
          <a:p>
            <a:r>
              <a:rPr lang="pl-PL" dirty="0" smtClean="0">
                <a:solidFill>
                  <a:srgbClr val="00B0F0"/>
                </a:solidFill>
              </a:rPr>
              <a:t>opakowanie produktu</a:t>
            </a:r>
          </a:p>
          <a:p>
            <a:r>
              <a:rPr lang="pl-PL" dirty="0" smtClean="0">
                <a:solidFill>
                  <a:srgbClr val="00B0F0"/>
                </a:solidFill>
              </a:rPr>
              <a:t>zdjęcia wizerunkowe, </a:t>
            </a:r>
            <a:r>
              <a:rPr lang="pl-PL" dirty="0" err="1" smtClean="0">
                <a:solidFill>
                  <a:srgbClr val="00B0F0"/>
                </a:solidFill>
              </a:rPr>
              <a:t>packshoty</a:t>
            </a:r>
            <a:r>
              <a:rPr lang="pl-PL" dirty="0" smtClean="0">
                <a:solidFill>
                  <a:srgbClr val="00B0F0"/>
                </a:solidFill>
              </a:rPr>
              <a:t>,</a:t>
            </a:r>
          </a:p>
          <a:p>
            <a:r>
              <a:rPr lang="pl-PL" dirty="0" smtClean="0">
                <a:solidFill>
                  <a:srgbClr val="00B0F0"/>
                </a:solidFill>
              </a:rPr>
              <a:t>infografiki, mapy organizacji</a:t>
            </a:r>
          </a:p>
          <a:p>
            <a:r>
              <a:rPr lang="pl-PL" dirty="0" smtClean="0">
                <a:solidFill>
                  <a:srgbClr val="00B0F0"/>
                </a:solidFill>
              </a:rPr>
              <a:t>przekazy POS</a:t>
            </a:r>
          </a:p>
          <a:p>
            <a:r>
              <a:rPr lang="pl-PL" dirty="0" smtClean="0">
                <a:solidFill>
                  <a:srgbClr val="00B0F0"/>
                </a:solidFill>
              </a:rPr>
              <a:t>ulotki, plakaty i katalogi</a:t>
            </a:r>
          </a:p>
          <a:p>
            <a:r>
              <a:rPr lang="pl-PL" dirty="0" err="1" smtClean="0">
                <a:solidFill>
                  <a:srgbClr val="00B0F0"/>
                </a:solidFill>
              </a:rPr>
              <a:t>layout</a:t>
            </a:r>
            <a:r>
              <a:rPr lang="pl-PL" dirty="0" smtClean="0">
                <a:solidFill>
                  <a:srgbClr val="00B0F0"/>
                </a:solidFill>
              </a:rPr>
              <a:t> strony internetowej </a:t>
            </a:r>
          </a:p>
          <a:p>
            <a:r>
              <a:rPr lang="pl-PL" dirty="0" smtClean="0">
                <a:solidFill>
                  <a:srgbClr val="00B0F0"/>
                </a:solidFill>
              </a:rPr>
              <a:t>filmy reklamowe i materiały audiowizualne (</a:t>
            </a:r>
            <a:r>
              <a:rPr lang="pl-PL" dirty="0" err="1" smtClean="0">
                <a:solidFill>
                  <a:srgbClr val="00B0F0"/>
                </a:solidFill>
              </a:rPr>
              <a:t>virtual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tour</a:t>
            </a:r>
            <a:r>
              <a:rPr lang="pl-PL" dirty="0" smtClean="0">
                <a:solidFill>
                  <a:srgbClr val="00B0F0"/>
                </a:solidFill>
              </a:rPr>
              <a:t>)</a:t>
            </a:r>
          </a:p>
          <a:p>
            <a:r>
              <a:rPr lang="pl-PL" dirty="0" smtClean="0">
                <a:solidFill>
                  <a:srgbClr val="00B0F0"/>
                </a:solidFill>
              </a:rPr>
              <a:t>budynek, w którym znajduje się siedziba organizacji</a:t>
            </a:r>
          </a:p>
          <a:p>
            <a:pPr>
              <a:buNone/>
            </a:pPr>
            <a:r>
              <a:rPr lang="pl-PL" dirty="0" smtClean="0">
                <a:solidFill>
                  <a:srgbClr val="0070C0"/>
                </a:solidFill>
              </a:rPr>
              <a:t>CEL 2</a:t>
            </a:r>
          </a:p>
          <a:p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i="1" dirty="0" smtClean="0">
                <a:solidFill>
                  <a:srgbClr val="0070C0"/>
                </a:solidFill>
              </a:rPr>
              <a:t>działalność na platformach </a:t>
            </a:r>
            <a:r>
              <a:rPr lang="pl-PL" i="1" dirty="0" err="1" smtClean="0">
                <a:solidFill>
                  <a:srgbClr val="0070C0"/>
                </a:solidFill>
              </a:rPr>
              <a:t>online</a:t>
            </a:r>
            <a:r>
              <a:rPr lang="pl-PL" i="1" dirty="0" smtClean="0">
                <a:solidFill>
                  <a:srgbClr val="0070C0"/>
                </a:solidFill>
              </a:rPr>
              <a:t> i w mediach </a:t>
            </a:r>
            <a:r>
              <a:rPr lang="pl-PL" i="1" dirty="0" err="1" smtClean="0">
                <a:solidFill>
                  <a:srgbClr val="0070C0"/>
                </a:solidFill>
              </a:rPr>
              <a:t>społecznościowych</a:t>
            </a:r>
            <a:r>
              <a:rPr lang="pl-PL" i="1" dirty="0" smtClean="0">
                <a:solidFill>
                  <a:srgbClr val="0070C0"/>
                </a:solidFill>
              </a:rPr>
              <a:t>: </a:t>
            </a:r>
          </a:p>
          <a:p>
            <a:pPr>
              <a:buNone/>
            </a:pPr>
            <a:r>
              <a:rPr lang="pl-PL" i="1" dirty="0" smtClean="0">
                <a:solidFill>
                  <a:srgbClr val="0070C0"/>
                </a:solidFill>
              </a:rPr>
              <a:t>					</a:t>
            </a:r>
            <a:r>
              <a:rPr lang="pl-PL" i="1" dirty="0" err="1" smtClean="0">
                <a:solidFill>
                  <a:srgbClr val="0070C0"/>
                </a:solidFill>
              </a:rPr>
              <a:t>Instagram</a:t>
            </a:r>
            <a:r>
              <a:rPr lang="pl-PL" i="1" dirty="0" smtClean="0">
                <a:solidFill>
                  <a:srgbClr val="0070C0"/>
                </a:solidFill>
              </a:rPr>
              <a:t>, </a:t>
            </a:r>
            <a:r>
              <a:rPr lang="pl-PL" i="1" dirty="0" err="1" smtClean="0">
                <a:solidFill>
                  <a:srgbClr val="0070C0"/>
                </a:solidFill>
              </a:rPr>
              <a:t>Facebook</a:t>
            </a:r>
            <a:r>
              <a:rPr lang="pl-PL" i="1" dirty="0" smtClean="0">
                <a:solidFill>
                  <a:srgbClr val="0070C0"/>
                </a:solidFill>
              </a:rPr>
              <a:t>, </a:t>
            </a:r>
            <a:r>
              <a:rPr lang="pl-PL" i="1" dirty="0" err="1" smtClean="0">
                <a:solidFill>
                  <a:srgbClr val="0070C0"/>
                </a:solidFill>
              </a:rPr>
              <a:t>YouTube</a:t>
            </a:r>
            <a:r>
              <a:rPr lang="pl-PL" i="1" dirty="0" smtClean="0">
                <a:solidFill>
                  <a:srgbClr val="0070C0"/>
                </a:solidFill>
              </a:rPr>
              <a:t>, </a:t>
            </a:r>
            <a:r>
              <a:rPr lang="pl-PL" i="1" dirty="0" err="1" smtClean="0">
                <a:solidFill>
                  <a:srgbClr val="0070C0"/>
                </a:solidFill>
              </a:rPr>
              <a:t>Pinterest</a:t>
            </a:r>
            <a:endParaRPr lang="pl-PL" i="1" dirty="0" smtClean="0">
              <a:solidFill>
                <a:srgbClr val="0070C0"/>
              </a:solidFill>
            </a:endParaRPr>
          </a:p>
          <a:p>
            <a:r>
              <a:rPr lang="pl-PL" dirty="0" smtClean="0">
                <a:solidFill>
                  <a:srgbClr val="0070C0"/>
                </a:solidFill>
              </a:rPr>
              <a:t>ambasador</a:t>
            </a:r>
          </a:p>
          <a:p>
            <a:r>
              <a:rPr lang="pl-PL" dirty="0" smtClean="0">
                <a:solidFill>
                  <a:srgbClr val="0070C0"/>
                </a:solidFill>
              </a:rPr>
              <a:t>wydarzenia specjalne, czyli </a:t>
            </a:r>
            <a:r>
              <a:rPr lang="pl-PL" dirty="0" err="1" smtClean="0">
                <a:solidFill>
                  <a:srgbClr val="0070C0"/>
                </a:solidFill>
              </a:rPr>
              <a:t>eventy</a:t>
            </a:r>
            <a:endParaRPr lang="pl-PL" dirty="0" smtClean="0">
              <a:solidFill>
                <a:srgbClr val="0070C0"/>
              </a:solidFill>
            </a:endParaRPr>
          </a:p>
          <a:p>
            <a:r>
              <a:rPr lang="pl-PL" dirty="0" err="1" smtClean="0">
                <a:solidFill>
                  <a:srgbClr val="0070C0"/>
                </a:solidFill>
              </a:rPr>
              <a:t>visual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merchandising</a:t>
            </a:r>
            <a:r>
              <a:rPr lang="pl-PL" dirty="0" smtClean="0">
                <a:solidFill>
                  <a:srgbClr val="0070C0"/>
                </a:solidFill>
              </a:rPr>
              <a:t> przestrzeni handlowych i wystawienniczych</a:t>
            </a:r>
          </a:p>
          <a:p>
            <a:r>
              <a:rPr lang="pl-PL" dirty="0" smtClean="0">
                <a:solidFill>
                  <a:srgbClr val="0070C0"/>
                </a:solidFill>
              </a:rPr>
              <a:t>KOMUNIKACJA PRZEZ ŚRODOWISKO – WYSTAWY IMMERSYJNE, </a:t>
            </a:r>
            <a:r>
              <a:rPr lang="pl-PL" dirty="0" err="1" smtClean="0">
                <a:solidFill>
                  <a:srgbClr val="0070C0"/>
                </a:solidFill>
              </a:rPr>
              <a:t>POP-UP</a:t>
            </a:r>
            <a:r>
              <a:rPr lang="pl-PL" dirty="0" smtClean="0">
                <a:solidFill>
                  <a:srgbClr val="0070C0"/>
                </a:solidFill>
              </a:rPr>
              <a:t> STORE, sztuka w przestrzeni publicznej; ART  BRANDING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1800" b="1" dirty="0" smtClean="0"/>
              <a:t>M</a:t>
            </a:r>
            <a:r>
              <a:rPr lang="en-US" sz="1800" b="1" dirty="0" err="1" smtClean="0"/>
              <a:t>odel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estetyki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informacji</a:t>
            </a:r>
            <a:r>
              <a:rPr lang="en-US" sz="1800" b="1" dirty="0" smtClean="0"/>
              <a:t> </a:t>
            </a:r>
            <a:br>
              <a:rPr lang="en-US" sz="1800" b="1" dirty="0" smtClean="0"/>
            </a:br>
            <a:r>
              <a:rPr lang="nn-NO" sz="3200" dirty="0" smtClean="0"/>
              <a:t>Andrea Lau</a:t>
            </a:r>
            <a:r>
              <a:rPr lang="pl-PL" sz="3200" dirty="0" smtClean="0"/>
              <a:t>, </a:t>
            </a:r>
            <a:r>
              <a:rPr lang="nn-NO" sz="3200" dirty="0" smtClean="0"/>
              <a:t> Andrew Vande Moere</a:t>
            </a:r>
            <a:r>
              <a:rPr lang="pl-PL" sz="3200" dirty="0" smtClean="0"/>
              <a:t> 2007</a:t>
            </a:r>
            <a:endParaRPr lang="en-US" sz="1800" dirty="0" smtClean="0"/>
          </a:p>
        </p:txBody>
      </p:sp>
      <p:sp>
        <p:nvSpPr>
          <p:cNvPr id="59395" name="Symbol zastępczy zawartości 2"/>
          <p:cNvSpPr>
            <a:spLocks noGrp="1"/>
          </p:cNvSpPr>
          <p:nvPr>
            <p:ph idx="1"/>
          </p:nvPr>
        </p:nvSpPr>
        <p:spPr>
          <a:xfrm>
            <a:off x="262646" y="1383505"/>
            <a:ext cx="8667346" cy="3266315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FontTx/>
              <a:buNone/>
            </a:pPr>
            <a:r>
              <a:rPr lang="pl-PL" b="1" dirty="0" smtClean="0">
                <a:solidFill>
                  <a:srgbClr val="FF0000"/>
                </a:solidFill>
              </a:rPr>
              <a:t>Tendencje</a:t>
            </a:r>
            <a:r>
              <a:rPr lang="pl-PL" dirty="0" smtClean="0"/>
              <a:t>: </a:t>
            </a:r>
          </a:p>
          <a:p>
            <a:endParaRPr lang="pl-PL" dirty="0" smtClean="0"/>
          </a:p>
          <a:p>
            <a:r>
              <a:rPr lang="pl-PL" dirty="0" smtClean="0"/>
              <a:t>ukierunkowanie na prezentowanie danych</a:t>
            </a:r>
          </a:p>
          <a:p>
            <a:r>
              <a:rPr lang="pl-PL" sz="2400" dirty="0" smtClean="0"/>
              <a:t>podkreślenie formy estetycznej układu informacji</a:t>
            </a:r>
          </a:p>
          <a:p>
            <a:r>
              <a:rPr lang="pl-PL" sz="3000" dirty="0" smtClean="0"/>
              <a:t>budowanie interakcji i relacji z odbiorcą (PR)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ARGUMENTY 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Teoria podwójnego kodowania </a:t>
            </a:r>
            <a:r>
              <a:rPr lang="pl-PL" dirty="0" err="1" smtClean="0"/>
              <a:t>Paivio</a:t>
            </a:r>
            <a:r>
              <a:rPr lang="pl-PL" dirty="0" smtClean="0"/>
              <a:t> /1979/ </a:t>
            </a:r>
          </a:p>
          <a:p>
            <a:pPr>
              <a:buNone/>
            </a:pPr>
            <a:r>
              <a:rPr lang="pl-PL" dirty="0" smtClean="0"/>
              <a:t>	kod obrazowy/wyobrażeniowy i werbalny</a:t>
            </a:r>
          </a:p>
          <a:p>
            <a:endParaRPr lang="pl-PL" dirty="0" smtClean="0"/>
          </a:p>
          <a:p>
            <a:r>
              <a:rPr lang="pl-PL" dirty="0" smtClean="0"/>
              <a:t>Więcej lokacji – lepsze zapamiętywanie </a:t>
            </a:r>
          </a:p>
          <a:p>
            <a:r>
              <a:rPr lang="pl-PL" dirty="0" smtClean="0"/>
              <a:t>Lepszy wizerunek marki /Francuz, 2007/</a:t>
            </a:r>
          </a:p>
          <a:p>
            <a:endParaRPr lang="pl-PL" dirty="0" smtClean="0"/>
          </a:p>
          <a:p>
            <a:endParaRPr lang="pl-PL" sz="1050" dirty="0" smtClean="0"/>
          </a:p>
          <a:p>
            <a:endParaRPr lang="pl-PL" sz="1050" dirty="0" smtClean="0"/>
          </a:p>
          <a:p>
            <a:endParaRPr lang="pl-PL" sz="1050" dirty="0" smtClean="0"/>
          </a:p>
          <a:p>
            <a:endParaRPr lang="pl-PL" sz="1050" dirty="0" smtClean="0"/>
          </a:p>
          <a:p>
            <a:endParaRPr lang="pl-PL" sz="1050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CEL PR 1   SPOSTRZEŻENIE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SKUPIENIE UWAGI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Bodźce wizualne wyzwalają złożone procesy poznawcze.</a:t>
            </a:r>
          </a:p>
          <a:p>
            <a:endParaRPr lang="pl-PL" dirty="0" smtClean="0"/>
          </a:p>
          <a:p>
            <a:r>
              <a:rPr lang="pl-PL" dirty="0" smtClean="0"/>
              <a:t>Mózg człowieka nie tylko jest narzędziem poznania i nie służy wyłącznie do obróbki percypowanego bodźca. Jest także „generatorem” realnego świata, w którym żyjemy. </a:t>
            </a:r>
          </a:p>
          <a:p>
            <a:pPr>
              <a:buNone/>
            </a:pPr>
            <a:r>
              <a:rPr lang="pl-PL" dirty="0" smtClean="0"/>
              <a:t>	Dla </a:t>
            </a:r>
            <a:r>
              <a:rPr lang="pl-PL" dirty="0" err="1" smtClean="0"/>
              <a:t>PR-owca</a:t>
            </a:r>
            <a:r>
              <a:rPr lang="pl-PL" dirty="0" smtClean="0"/>
              <a:t> ów świat publiczności konsumenckiej powinien być zasiedlony przez obiekty związane z organizacją i jej markami.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Wyobraźnia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6460" y="1142989"/>
            <a:ext cx="8842442" cy="3730567"/>
          </a:xfrm>
        </p:spPr>
        <p:txBody>
          <a:bodyPr/>
          <a:lstStyle/>
          <a:p>
            <a:r>
              <a:rPr lang="pl-PL" dirty="0" smtClean="0"/>
              <a:t>funkcja umysłu, dzięki której generujemy obrazy mentalne nawet pod nieobecność bodźca wzrokowego</a:t>
            </a:r>
          </a:p>
          <a:p>
            <a:endParaRPr lang="pl-PL" dirty="0" smtClean="0"/>
          </a:p>
          <a:p>
            <a:r>
              <a:rPr lang="pl-PL" dirty="0" smtClean="0"/>
              <a:t>wyzwalamy procesy interpretacji -  podnosi efektywność komunikatu PR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CEL PR 2   WYOBRAŻENIE - WYOBRAŹNIA WIZUALNA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42989"/>
            <a:ext cx="9144000" cy="3866755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Wyobraźnia właściwa /por. Markiewicz, 2007:140/ a reakcja odbiorcy komunikatu</a:t>
            </a:r>
          </a:p>
          <a:p>
            <a:pPr>
              <a:buNone/>
            </a:pPr>
            <a:r>
              <a:rPr lang="pl-PL" b="0" dirty="0" smtClean="0"/>
              <a:t>	Ujawnia się w pełnej postaci, gdy:</a:t>
            </a:r>
          </a:p>
          <a:p>
            <a:r>
              <a:rPr lang="pl-PL" b="0" dirty="0" smtClean="0"/>
              <a:t>proces przetwarzania ma postać </a:t>
            </a:r>
            <a:r>
              <a:rPr lang="pl-PL" b="0" i="1" dirty="0" smtClean="0"/>
              <a:t>top-down </a:t>
            </a:r>
            <a:r>
              <a:rPr lang="pl-PL" sz="1600" b="0" dirty="0" smtClean="0"/>
              <a:t>(wyższe procesy przetwarzania ingerują w przetwarzanie na niższym poziomie)</a:t>
            </a:r>
          </a:p>
          <a:p>
            <a:r>
              <a:rPr lang="pl-PL" sz="1600" b="0" dirty="0" smtClean="0"/>
              <a:t>występują świadome procesy decyzyjne w kontekście niejednoznaczności</a:t>
            </a:r>
          </a:p>
          <a:p>
            <a:r>
              <a:rPr lang="pl-PL" sz="1600" b="0" dirty="0" smtClean="0"/>
              <a:t>rozwiązania niejednoznaczności zachęcają do „twórczego” działania, wzbudzają zaangażowane zachowanie</a:t>
            </a:r>
            <a:endParaRPr lang="pl-PL" b="0" dirty="0" smtClean="0"/>
          </a:p>
          <a:p>
            <a:endParaRPr lang="pl-PL" b="0" dirty="0" smtClean="0"/>
          </a:p>
          <a:p>
            <a:r>
              <a:rPr lang="pl-PL" b="0" dirty="0" smtClean="0"/>
              <a:t>Ideałem dla </a:t>
            </a:r>
            <a:r>
              <a:rPr lang="pl-PL" b="0" dirty="0" err="1" smtClean="0"/>
              <a:t>PR-owca</a:t>
            </a:r>
            <a:r>
              <a:rPr lang="pl-PL" b="0" dirty="0" smtClean="0"/>
              <a:t> jest doprowadzenie do zjawiska synestezji, czyli stworzenie takiego komunikatu, który wykorzystywałby ludzką zdolność do kojarzenia ze sobą wrażeń odbieranych przez różne zmysły, np. zapachów ze smakami, dźwięków z kolorami – angażował i aktywizował</a:t>
            </a:r>
          </a:p>
          <a:p>
            <a:endParaRPr lang="pl-PL" b="0" dirty="0" smtClean="0"/>
          </a:p>
          <a:p>
            <a:pPr algn="ctr"/>
            <a:r>
              <a:rPr lang="pl-PL" dirty="0" smtClean="0">
                <a:solidFill>
                  <a:srgbClr val="FF0000"/>
                </a:solidFill>
              </a:rPr>
              <a:t>Multimodalny PR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DZIĘKUJĘ ZA </a:t>
            </a:r>
            <a:r>
              <a:rPr dirty="0" smtClean="0"/>
              <a:t>UWAGĘ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solidFill>
                  <a:srgbClr val="FF0000"/>
                </a:solidFill>
              </a:rPr>
              <a:t>Dr Alicja Waszkiewicz – </a:t>
            </a:r>
            <a:r>
              <a:rPr lang="pl-PL" dirty="0" err="1" smtClean="0">
                <a:solidFill>
                  <a:srgbClr val="FF0000"/>
                </a:solidFill>
              </a:rPr>
              <a:t>Raviv</a:t>
            </a:r>
            <a:endParaRPr lang="pl-PL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pl-PL" dirty="0" err="1" smtClean="0">
                <a:solidFill>
                  <a:srgbClr val="FF0000"/>
                </a:solidFill>
              </a:rPr>
              <a:t>alicja.waszkiewicz@uw.edu.pl</a:t>
            </a:r>
            <a:endParaRPr lang="pl-PL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ja_WDIiB_A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ln>
          <a:noFill/>
        </a:ln>
      </a:spPr>
      <a:bodyPr vert="horz" lIns="91440" tIns="45720" rIns="91440" bIns="45720" rtlCol="0" anchor="ctr">
        <a:norm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000" b="1" i="0" u="none" strike="noStrike" kern="1200" cap="all" spc="0" normalizeH="0" baseline="0" noProof="0" dirty="0" smtClean="0">
            <a:ln>
              <a:noFill/>
            </a:ln>
            <a:solidFill>
              <a:srgbClr val="0070C0"/>
            </a:solidFill>
            <a:effectLst/>
            <a:uLnTx/>
            <a:uFillTx/>
            <a:latin typeface="Arial" pitchFamily="34" charset="0"/>
            <a:ea typeface="+mj-ea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Prezentacja_WDIiB_A (2)</Template>
  <TotalTime>244</TotalTime>
  <Words>235</Words>
  <Application>Microsoft Office PowerPoint</Application>
  <PresentationFormat>Pokaz na ekranie (16:9)</PresentationFormat>
  <Paragraphs>79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Prezentacja_WDIiB_A</vt:lpstr>
      <vt:lpstr>Slajd 1</vt:lpstr>
      <vt:lpstr>Public relations – komunikacja organizacji z publicznościami </vt:lpstr>
      <vt:lpstr> Wizualne narzędzia PR: </vt:lpstr>
      <vt:lpstr>Model estetyki informacji  Andrea Lau,  Andrew Vande Moere 2007</vt:lpstr>
      <vt:lpstr>ARGUMENTY </vt:lpstr>
      <vt:lpstr>CEL PR 1   SPOSTRZEŻENIE</vt:lpstr>
      <vt:lpstr>Wyobraźnia</vt:lpstr>
      <vt:lpstr>CEL PR 2   WYOBRAŻENIE - WYOBRAŹNIA WIZUALNA</vt:lpstr>
      <vt:lpstr>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id</cp:lastModifiedBy>
  <cp:revision>37</cp:revision>
  <dcterms:created xsi:type="dcterms:W3CDTF">2016-11-08T12:37:49Z</dcterms:created>
  <dcterms:modified xsi:type="dcterms:W3CDTF">2017-03-28T08:46:04Z</dcterms:modified>
</cp:coreProperties>
</file>